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8" r:id="rId3"/>
  </p:sldIdLst>
  <p:sldSz cx="10691813" cy="15119350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6224" userDrawn="1">
          <p15:clr>
            <a:srgbClr val="A4A3A4"/>
          </p15:clr>
        </p15:guide>
        <p15:guide id="3" pos="464" userDrawn="1">
          <p15:clr>
            <a:srgbClr val="A4A3A4"/>
          </p15:clr>
        </p15:guide>
        <p15:guide id="4" orient="horz" pos="8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D"/>
    <a:srgbClr val="FFF8EE"/>
    <a:srgbClr val="F3B229"/>
    <a:srgbClr val="E7600C"/>
    <a:srgbClr val="FDEADF"/>
    <a:srgbClr val="FEF8F4"/>
    <a:srgbClr val="E3600F"/>
    <a:srgbClr val="E3AA86"/>
    <a:srgbClr val="FFFAF6"/>
    <a:srgbClr val="044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0"/>
    <p:restoredTop sz="94882"/>
  </p:normalViewPr>
  <p:slideViewPr>
    <p:cSldViewPr snapToGrid="0" snapToObjects="1">
      <p:cViewPr varScale="1">
        <p:scale>
          <a:sx n="92" d="100"/>
          <a:sy n="92" d="100"/>
        </p:scale>
        <p:origin x="5784" y="216"/>
      </p:cViewPr>
      <p:guideLst>
        <p:guide orient="horz" pos="1162"/>
        <p:guide pos="6224"/>
        <p:guide pos="464"/>
        <p:guide orient="horz" pos="85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78" y="3814260"/>
            <a:ext cx="9221689" cy="9192509"/>
          </a:xfrm>
          <a:prstGeom prst="rect">
            <a:avLst/>
          </a:prstGeom>
        </p:spPr>
        <p:txBody>
          <a:bodyPr/>
          <a:lstStyle>
            <a:lvl1pPr marL="493713" indent="-476250">
              <a:lnSpc>
                <a:spcPct val="100000"/>
              </a:lnSpc>
              <a:tabLst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933450" indent="-387350">
              <a:lnSpc>
                <a:spcPct val="100000"/>
              </a:lnSpc>
              <a:tabLst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A9A2717-3FAD-1A05-A31E-E77F3FA4F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  <a:prstGeom prst="rect">
            <a:avLst/>
          </a:prstGeom>
        </p:spPr>
        <p:txBody>
          <a:bodyPr/>
          <a:lstStyle>
            <a:lvl1pPr marL="17463" indent="0">
              <a:buNone/>
              <a:defRPr lang="en-US" sz="2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546100" indent="0">
              <a:buNone/>
              <a:defRPr lang="en-US" sz="24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1069208" indent="0">
              <a:buNone/>
              <a:defRPr lang="en-US" sz="1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603812" indent="0">
              <a:buNone/>
              <a:defRPr lang="en-US" sz="1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2138416" indent="0">
              <a:buNone/>
              <a:defRPr lang="en-US"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marL="493713" lvl="0" indent="-476250">
              <a:tabLst/>
            </a:pPr>
            <a:r>
              <a:rPr lang="en-US" dirty="0"/>
              <a:t>Click to edit Master text styles</a:t>
            </a:r>
          </a:p>
          <a:p>
            <a:pPr marL="933450" lvl="1" indent="-387350"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9F3E4-0C1B-D5F6-178F-B00100EDF6A6}"/>
              </a:ext>
            </a:extLst>
          </p:cNvPr>
          <p:cNvSpPr/>
          <p:nvPr userDrawn="1"/>
        </p:nvSpPr>
        <p:spPr>
          <a:xfrm rot="2700000">
            <a:off x="-1651786" y="12017723"/>
            <a:ext cx="4721692" cy="4721692"/>
          </a:xfrm>
          <a:prstGeom prst="rect">
            <a:avLst/>
          </a:prstGeom>
          <a:noFill/>
          <a:ln w="342900">
            <a:solidFill>
              <a:srgbClr val="F6A01D">
                <a:alpha val="14902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6993A1-07A4-FE99-0D60-6EEF8911C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8168" y="250890"/>
            <a:ext cx="3311611" cy="13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1069208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044278"/>
          </a:solidFill>
          <a:latin typeface="Arial" charset="0"/>
          <a:ea typeface="Arial" charset="0"/>
          <a:cs typeface="Arial" charset="0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60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5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A77E-0BBF-E816-97F1-A725E6AE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</p:spPr>
        <p:txBody>
          <a:bodyPr/>
          <a:lstStyle/>
          <a:p>
            <a:r>
              <a:rPr lang="en-US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0CA0-70A2-D82F-925A-3AC0FEAD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8" y="3814260"/>
            <a:ext cx="9221689" cy="9192509"/>
          </a:xfrm>
        </p:spPr>
        <p:txBody>
          <a:bodyPr/>
          <a:lstStyle/>
          <a:p>
            <a:pPr marL="17463" indent="0">
              <a:buNone/>
            </a:pPr>
            <a:r>
              <a:rPr lang="en-US" sz="3200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Ziel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endParaRPr lang="en-US" dirty="0"/>
          </a:p>
          <a:p>
            <a:pPr marL="17463" indent="0">
              <a:buNone/>
            </a:pPr>
            <a:endParaRPr lang="en-US" dirty="0"/>
          </a:p>
          <a:p>
            <a:pPr marL="17463" indent="0">
              <a:buNone/>
            </a:pPr>
            <a:r>
              <a:rPr lang="en-US" sz="3200" b="1" dirty="0" err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Projektumfang</a:t>
            </a:r>
            <a:endParaRPr lang="en-US" sz="32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endParaRPr lang="en-US" dirty="0"/>
          </a:p>
          <a:p>
            <a:pPr marL="17463" indent="0">
              <a:buNone/>
            </a:pPr>
            <a:br>
              <a:rPr lang="en-US" dirty="0"/>
            </a:br>
            <a:endParaRPr lang="en-US" dirty="0"/>
          </a:p>
          <a:p>
            <a:pPr marL="17463" indent="0">
              <a:buNone/>
            </a:pPr>
            <a:r>
              <a:rPr lang="en-US" sz="3200" b="1" dirty="0" err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Ergebnis</a:t>
            </a:r>
            <a:endParaRPr lang="en-US" sz="32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vulputate</a:t>
            </a:r>
            <a:r>
              <a:rPr lang="en-US" dirty="0"/>
              <a:t> et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nunc.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ipsum in dui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vitae vestibulum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201AC-F808-66A9-9960-6ACCF9C22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</p:spPr>
        <p:txBody>
          <a:bodyPr/>
          <a:lstStyle/>
          <a:p>
            <a:r>
              <a:rPr lang="en-US"/>
              <a:t>Untertitel</a:t>
            </a:r>
            <a:endParaRPr lang="en-US" dirty="0"/>
          </a:p>
        </p:txBody>
      </p:sp>
      <p:pic>
        <p:nvPicPr>
          <p:cNvPr id="8" name="Picture 7" descr="A computer on a table&#10;&#10;AI-generated content may be incorrect.">
            <a:extLst>
              <a:ext uri="{FF2B5EF4-FFF2-40B4-BE49-F238E27FC236}">
                <a16:creationId xmlns:a16="http://schemas.microsoft.com/office/drawing/2014/main" id="{D112CBA9-231D-8A0B-653B-2B77886F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92" r="16959"/>
          <a:stretch>
            <a:fillRect/>
          </a:stretch>
        </p:blipFill>
        <p:spPr>
          <a:xfrm>
            <a:off x="4605251" y="3629608"/>
            <a:ext cx="6086562" cy="4780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14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927A-A715-1FE5-7B45-9C1D7A50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D6CCFE-487C-4A5B-AB3C-50CAC430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</p:spPr>
        <p:txBody>
          <a:bodyPr/>
          <a:lstStyle/>
          <a:p>
            <a:r>
              <a:rPr lang="en-GB"/>
              <a:t>Fireman’s friends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8C4AE2-8620-7823-5851-1D1BD3116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</p:spPr>
        <p:txBody>
          <a:bodyPr/>
          <a:lstStyle/>
          <a:p>
            <a:r>
              <a:rPr lang="en-US"/>
              <a:t>Quiz Platform for Firefighters</a:t>
            </a:r>
            <a:endParaRPr lang="en-US" dirty="0"/>
          </a:p>
        </p:txBody>
      </p:sp>
      <p:sp>
        <p:nvSpPr>
          <p:cNvPr id="7" name="Shape 91">
            <a:extLst>
              <a:ext uri="{FF2B5EF4-FFF2-40B4-BE49-F238E27FC236}">
                <a16:creationId xmlns:a16="http://schemas.microsoft.com/office/drawing/2014/main" id="{3FF45596-C3B3-9612-AEBE-5771BA717E35}"/>
              </a:ext>
            </a:extLst>
          </p:cNvPr>
          <p:cNvSpPr txBox="1"/>
          <p:nvPr/>
        </p:nvSpPr>
        <p:spPr>
          <a:xfrm>
            <a:off x="7062900" y="10209070"/>
            <a:ext cx="2709939" cy="679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Contractor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Calibri"/>
            </a:endParaRPr>
          </a:p>
        </p:txBody>
      </p:sp>
      <p:sp>
        <p:nvSpPr>
          <p:cNvPr id="8" name="Shape 92">
            <a:extLst>
              <a:ext uri="{FF2B5EF4-FFF2-40B4-BE49-F238E27FC236}">
                <a16:creationId xmlns:a16="http://schemas.microsoft.com/office/drawing/2014/main" id="{93A427C0-DA09-FCCF-C3EF-90B79E7AF04D}"/>
              </a:ext>
            </a:extLst>
          </p:cNvPr>
          <p:cNvSpPr txBox="1"/>
          <p:nvPr/>
        </p:nvSpPr>
        <p:spPr>
          <a:xfrm>
            <a:off x="665113" y="3825716"/>
            <a:ext cx="4680000" cy="303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Scope of work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We want to create a quiz platform for the fire brigade association Burgenland where they can create and manage different tests and the according questions. Firefighters can practice these questions for their further education.	 </a:t>
            </a:r>
          </a:p>
        </p:txBody>
      </p:sp>
      <p:sp>
        <p:nvSpPr>
          <p:cNvPr id="10" name="Shape 94">
            <a:extLst>
              <a:ext uri="{FF2B5EF4-FFF2-40B4-BE49-F238E27FC236}">
                <a16:creationId xmlns:a16="http://schemas.microsoft.com/office/drawing/2014/main" id="{584C418D-8C8F-71D5-86F1-9753CD30FDFB}"/>
              </a:ext>
            </a:extLst>
          </p:cNvPr>
          <p:cNvSpPr txBox="1"/>
          <p:nvPr/>
        </p:nvSpPr>
        <p:spPr>
          <a:xfrm>
            <a:off x="638183" y="10209071"/>
            <a:ext cx="6489794" cy="67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Project team</a:t>
            </a:r>
          </a:p>
        </p:txBody>
      </p:sp>
      <p:pic>
        <p:nvPicPr>
          <p:cNvPr id="14" name="Shape 100" descr="Bildergebnis für Landesfeuerwehrkommando Burgenland">
            <a:extLst>
              <a:ext uri="{FF2B5EF4-FFF2-40B4-BE49-F238E27FC236}">
                <a16:creationId xmlns:a16="http://schemas.microsoft.com/office/drawing/2014/main" id="{64BAF943-C026-B374-FC1E-9853053A04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5895" y="11427842"/>
            <a:ext cx="2513996" cy="39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02" descr="https://lh6.googleusercontent.com/W2P8z7HcnUDO05pzIElQlx9pJcE0N_5ICikm07yHVosaYlgmD-K8dNOXd3s6UPRsBwMXhSAsMD_L2gKP3ay6gMgIam6wcOWHgIYvbAgyRexrY7E2udALTdJCQdy9BS45mGGmeJcGi7A">
            <a:extLst>
              <a:ext uri="{FF2B5EF4-FFF2-40B4-BE49-F238E27FC236}">
                <a16:creationId xmlns:a16="http://schemas.microsoft.com/office/drawing/2014/main" id="{7E2618CB-ADAB-82FB-6F04-13D74D6C97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8" t="4041" b="14690"/>
          <a:stretch/>
        </p:blipFill>
        <p:spPr>
          <a:xfrm>
            <a:off x="736600" y="11087339"/>
            <a:ext cx="1080000" cy="1371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Shape 103" descr="https://lh3.googleusercontent.com/-EuuIRfKa7-9rxw9_4-wK3oVXmK_j8WNF1IPVStrI8wdM_DqmqALdcj8RO2Xjp7lutAMWvlavcImWo1eKk3i1ca1pvYy4wvSWBJ-nw0tRzAyRFOnWc3Tjl127SqxIl3-wusAsLCkfCI">
            <a:extLst>
              <a:ext uri="{FF2B5EF4-FFF2-40B4-BE49-F238E27FC236}">
                <a16:creationId xmlns:a16="http://schemas.microsoft.com/office/drawing/2014/main" id="{DD912441-2DDB-9898-3C1B-C7363276B6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6996"/>
          <a:stretch/>
        </p:blipFill>
        <p:spPr>
          <a:xfrm>
            <a:off x="2256155" y="11087339"/>
            <a:ext cx="1080000" cy="13446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Shape 95">
            <a:extLst>
              <a:ext uri="{FF2B5EF4-FFF2-40B4-BE49-F238E27FC236}">
                <a16:creationId xmlns:a16="http://schemas.microsoft.com/office/drawing/2014/main" id="{7D7FF67F-00F7-2E89-5201-BDC23CA0AC76}"/>
              </a:ext>
            </a:extLst>
          </p:cNvPr>
          <p:cNvSpPr txBox="1"/>
          <p:nvPr/>
        </p:nvSpPr>
        <p:spPr>
          <a:xfrm>
            <a:off x="549738" y="12512700"/>
            <a:ext cx="1517188" cy="546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Denise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Kohlhauser</a:t>
            </a:r>
            <a:endParaRPr lang="en-GB" sz="1600" kern="12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</p:txBody>
      </p:sp>
      <p:sp>
        <p:nvSpPr>
          <p:cNvPr id="19" name="Shape 96">
            <a:extLst>
              <a:ext uri="{FF2B5EF4-FFF2-40B4-BE49-F238E27FC236}">
                <a16:creationId xmlns:a16="http://schemas.microsoft.com/office/drawing/2014/main" id="{254E166A-6BAF-C16F-7AD8-1E98FC79E9D1}"/>
              </a:ext>
            </a:extLst>
          </p:cNvPr>
          <p:cNvSpPr txBox="1"/>
          <p:nvPr/>
        </p:nvSpPr>
        <p:spPr>
          <a:xfrm>
            <a:off x="2171050" y="12485369"/>
            <a:ext cx="1165105" cy="369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Lisa Muhr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AE2923-A2C2-80AA-8119-FC082EB90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677" y="6996382"/>
            <a:ext cx="6395136" cy="30143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Shape 102" descr="https://lh6.googleusercontent.com/W2P8z7HcnUDO05pzIElQlx9pJcE0N_5ICikm07yHVosaYlgmD-K8dNOXd3s6UPRsBwMXhSAsMD_L2gKP3ay6gMgIam6wcOWHgIYvbAgyRexrY7E2udALTdJCQdy9BS45mGGmeJcGi7A">
            <a:extLst>
              <a:ext uri="{FF2B5EF4-FFF2-40B4-BE49-F238E27FC236}">
                <a16:creationId xmlns:a16="http://schemas.microsoft.com/office/drawing/2014/main" id="{64099A32-0A62-4A74-901C-B785A3D3DC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8" t="4041" b="16522"/>
          <a:stretch/>
        </p:blipFill>
        <p:spPr>
          <a:xfrm>
            <a:off x="3775632" y="11090929"/>
            <a:ext cx="1080000" cy="13410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Shape 103" descr="https://lh3.googleusercontent.com/-EuuIRfKa7-9rxw9_4-wK3oVXmK_j8WNF1IPVStrI8wdM_DqmqALdcj8RO2Xjp7lutAMWvlavcImWo1eKk3i1ca1pvYy4wvSWBJ-nw0tRzAyRFOnWc3Tjl127SqxIl3-wusAsLCkfCI">
            <a:extLst>
              <a:ext uri="{FF2B5EF4-FFF2-40B4-BE49-F238E27FC236}">
                <a16:creationId xmlns:a16="http://schemas.microsoft.com/office/drawing/2014/main" id="{FED93DAF-809D-9864-0045-4E0E91F2FD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8905"/>
          <a:stretch/>
        </p:blipFill>
        <p:spPr>
          <a:xfrm>
            <a:off x="5295109" y="11087339"/>
            <a:ext cx="1080000" cy="13137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Shape 95">
            <a:extLst>
              <a:ext uri="{FF2B5EF4-FFF2-40B4-BE49-F238E27FC236}">
                <a16:creationId xmlns:a16="http://schemas.microsoft.com/office/drawing/2014/main" id="{E2705CFF-1101-2AA6-95FF-6A840DFC7673}"/>
              </a:ext>
            </a:extLst>
          </p:cNvPr>
          <p:cNvSpPr txBox="1"/>
          <p:nvPr/>
        </p:nvSpPr>
        <p:spPr>
          <a:xfrm>
            <a:off x="3530779" y="12488958"/>
            <a:ext cx="1569706" cy="5424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Denise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Kohlhauser</a:t>
            </a:r>
          </a:p>
        </p:txBody>
      </p:sp>
      <p:sp>
        <p:nvSpPr>
          <p:cNvPr id="25" name="Shape 96">
            <a:extLst>
              <a:ext uri="{FF2B5EF4-FFF2-40B4-BE49-F238E27FC236}">
                <a16:creationId xmlns:a16="http://schemas.microsoft.com/office/drawing/2014/main" id="{CB135DF7-BFCA-D43B-0EF0-3AA32B72A01F}"/>
              </a:ext>
            </a:extLst>
          </p:cNvPr>
          <p:cNvSpPr txBox="1"/>
          <p:nvPr/>
        </p:nvSpPr>
        <p:spPr>
          <a:xfrm>
            <a:off x="5295108" y="12485369"/>
            <a:ext cx="1125691" cy="311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Lisa </a:t>
            </a:r>
            <a:r>
              <a:rPr lang="en-GB" sz="1600" kern="12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Muhr</a:t>
            </a:r>
            <a:endParaRPr lang="en-GB" sz="1600" kern="12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</p:txBody>
      </p:sp>
      <p:sp>
        <p:nvSpPr>
          <p:cNvPr id="27" name="Shape 92">
            <a:extLst>
              <a:ext uri="{FF2B5EF4-FFF2-40B4-BE49-F238E27FC236}">
                <a16:creationId xmlns:a16="http://schemas.microsoft.com/office/drawing/2014/main" id="{1CCB5BEA-CA29-52F4-B2EC-EC78EAC66100}"/>
              </a:ext>
            </a:extLst>
          </p:cNvPr>
          <p:cNvSpPr txBox="1"/>
          <p:nvPr/>
        </p:nvSpPr>
        <p:spPr>
          <a:xfrm>
            <a:off x="5591240" y="3825716"/>
            <a:ext cx="4680000" cy="303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Goals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Our goal is to develop a quiz platform for firefighters including: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Function for practicing test questions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Administrator section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User management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Design and responsive representation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Statistics of the usage of our program</a:t>
            </a: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Nunito"/>
            </a:endParaRPr>
          </a:p>
        </p:txBody>
      </p:sp>
      <p:sp>
        <p:nvSpPr>
          <p:cNvPr id="28" name="Shape 92">
            <a:extLst>
              <a:ext uri="{FF2B5EF4-FFF2-40B4-BE49-F238E27FC236}">
                <a16:creationId xmlns:a16="http://schemas.microsoft.com/office/drawing/2014/main" id="{130521EA-3C33-C5BA-DE35-62878E9BF3EB}"/>
              </a:ext>
            </a:extLst>
          </p:cNvPr>
          <p:cNvSpPr txBox="1"/>
          <p:nvPr/>
        </p:nvSpPr>
        <p:spPr>
          <a:xfrm>
            <a:off x="638183" y="6947830"/>
            <a:ext cx="3187601" cy="2856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Results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The screenshot shows the administration section of the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Firemans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’ Friends quiz platform implemented in JSF (Java Server Faces).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GB" sz="4400" b="1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Nunito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DC322A-4D92-5511-8306-09A701E908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238" b="74508"/>
          <a:stretch/>
        </p:blipFill>
        <p:spPr>
          <a:xfrm>
            <a:off x="1142688" y="7839633"/>
            <a:ext cx="2481937" cy="5066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B2AF69-6810-B114-9BF4-C1BA43F9F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06" y="13436066"/>
            <a:ext cx="9360000" cy="1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33C76B1-04A0-0A48-9360-38B3A901F7B4}" vid="{485D670E-7BD9-CB4F-89B6-AB10586828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162</Words>
  <Application>Microsoft Macintosh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 ExtraBold</vt:lpstr>
      <vt:lpstr>Open Sans Light</vt:lpstr>
      <vt:lpstr>Office Theme</vt:lpstr>
      <vt:lpstr>Titel</vt:lpstr>
      <vt:lpstr>Fireman’s friends</vt:lpstr>
    </vt:vector>
  </TitlesOfParts>
  <Manager/>
  <Company>HTL Pinkafeld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Sophie Quaritsch</cp:lastModifiedBy>
  <cp:revision>25</cp:revision>
  <cp:lastPrinted>2017-11-24T17:47:23Z</cp:lastPrinted>
  <dcterms:created xsi:type="dcterms:W3CDTF">2018-03-05T13:51:43Z</dcterms:created>
  <dcterms:modified xsi:type="dcterms:W3CDTF">2025-11-15T11:51:32Z</dcterms:modified>
  <cp:category/>
</cp:coreProperties>
</file>